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203" autoAdjust="0"/>
    <p:restoredTop sz="94660"/>
  </p:normalViewPr>
  <p:slideViewPr>
    <p:cSldViewPr snapToGrid="0">
      <p:cViewPr varScale="1">
        <p:scale>
          <a:sx n="26" d="100"/>
          <a:sy n="26" d="100"/>
        </p:scale>
        <p:origin x="2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5770" y="3338521"/>
            <a:ext cx="11344915" cy="249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72240"/>
                </a:solidFill>
              </a:rPr>
              <a:t>Background:</a:t>
            </a:r>
            <a:r>
              <a:rPr lang="en-GB" sz="4400" dirty="0">
                <a:solidFill>
                  <a:srgbClr val="E72240"/>
                </a:solidFill>
              </a:rPr>
              <a:t> 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95% viral suppression among HIV clients on ART is critical to ending HIV/AIDS by 2030. The gap for FPRRH is shown in figure 1.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Unsuppressed viral load delays growth and development, increases the risk of opportunistic infections and death.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u="sng" dirty="0">
                <a:solidFill>
                  <a:srgbClr val="FF0000"/>
                </a:solidFill>
              </a:rPr>
              <a:t>AIM</a:t>
            </a:r>
            <a:r>
              <a:rPr lang="en-GB" sz="4400" dirty="0"/>
              <a:t>; To increase VLS among CLHIV (0-15 years) from 74% in March-2018 to 85% in April-2019 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72240"/>
                </a:solidFill>
              </a:rPr>
              <a:t>Description:</a:t>
            </a:r>
            <a:r>
              <a:rPr lang="en-GB" sz="6000" dirty="0">
                <a:solidFill>
                  <a:srgbClr val="E72240"/>
                </a:solidFill>
              </a:rPr>
              <a:t> 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A quality improvement project was conducted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u="sng" dirty="0"/>
              <a:t>Team composition.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Health workers,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Adolescents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PLHIV representatives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We used; 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Brainstorming to identify root causes (Figure2)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Driver diagrams to identify the likely interventions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Focusing matrix to prioritize the interventions.</a:t>
            </a:r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 Plan-Do-Study-Act cycle to monitor the project.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Data was extracted from the national VL dashboard, analysed for proportion of children with suppressed VL between Apr-18 and Apr-19.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72240"/>
                </a:solidFill>
              </a:rPr>
              <a:t>Lessons:</a:t>
            </a:r>
            <a:r>
              <a:rPr lang="en-GB" sz="6000" dirty="0">
                <a:solidFill>
                  <a:srgbClr val="E72240"/>
                </a:solidFill>
              </a:rPr>
              <a:t> 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Reasons for low VLS in Figure 2.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VLS increased from 74% in March-2018 to 85% in April-2019. (Figure 3)</a:t>
            </a:r>
            <a:endParaRPr lang="en-US" altLang="en-US" sz="4400" dirty="0"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/>
          </a:p>
          <a:p>
            <a:pPr marL="685800" indent="-6858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44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19346" y="3401226"/>
            <a:ext cx="7939833" cy="2487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81024" y="62705"/>
            <a:ext cx="39841714" cy="96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Improving viral load suppression rates among HIV positive children on ART in a large volume HIV clinic in Western Uganda</a:t>
            </a:r>
          </a:p>
          <a:p>
            <a:r>
              <a:rPr lang="en-GB" sz="3200" dirty="0">
                <a:solidFill>
                  <a:schemeClr val="bg1"/>
                </a:solidFill>
              </a:rPr>
              <a:t>Akobye</a:t>
            </a:r>
            <a:r>
              <a:rPr lang="en-GB" sz="3200" baseline="30000" dirty="0">
                <a:solidFill>
                  <a:schemeClr val="bg1"/>
                </a:solidFill>
              </a:rPr>
              <a:t>1</a:t>
            </a:r>
            <a:r>
              <a:rPr lang="en-GB" sz="3200" dirty="0">
                <a:solidFill>
                  <a:schemeClr val="bg1"/>
                </a:solidFill>
              </a:rPr>
              <a:t>, P. Nahirya Ntege</a:t>
            </a:r>
            <a:r>
              <a:rPr lang="en-GB" sz="3200" baseline="30000" dirty="0">
                <a:solidFill>
                  <a:schemeClr val="bg1"/>
                </a:solidFill>
              </a:rPr>
              <a:t>2</a:t>
            </a:r>
            <a:r>
              <a:rPr lang="en-GB" sz="3200" dirty="0">
                <a:solidFill>
                  <a:schemeClr val="bg1"/>
                </a:solidFill>
              </a:rPr>
              <a:t>, A. Bigirwa</a:t>
            </a:r>
            <a:r>
              <a:rPr lang="en-GB" sz="3200" baseline="30000" dirty="0">
                <a:solidFill>
                  <a:schemeClr val="bg1"/>
                </a:solidFill>
              </a:rPr>
              <a:t>1</a:t>
            </a:r>
            <a:r>
              <a:rPr lang="en-GB" sz="3200" dirty="0">
                <a:solidFill>
                  <a:schemeClr val="bg1"/>
                </a:solidFill>
              </a:rPr>
              <a:t>, R. Ahurra</a:t>
            </a:r>
            <a:r>
              <a:rPr lang="en-GB" sz="3200" baseline="30000" dirty="0">
                <a:solidFill>
                  <a:schemeClr val="bg1"/>
                </a:solidFill>
              </a:rPr>
              <a:t>3</a:t>
            </a:r>
            <a:r>
              <a:rPr lang="en-GB" sz="3200" dirty="0">
                <a:solidFill>
                  <a:schemeClr val="bg1"/>
                </a:solidFill>
              </a:rPr>
              <a:t>, J. Musinguzi</a:t>
            </a:r>
            <a:r>
              <a:rPr lang="en-GB" sz="3200" baseline="30000" dirty="0">
                <a:solidFill>
                  <a:schemeClr val="bg1"/>
                </a:solidFill>
              </a:rPr>
              <a:t>4</a:t>
            </a:r>
            <a:r>
              <a:rPr lang="en-GB" sz="3200" dirty="0">
                <a:solidFill>
                  <a:schemeClr val="bg1"/>
                </a:solidFill>
              </a:rPr>
              <a:t>, P. Nyakaana</a:t>
            </a:r>
            <a:r>
              <a:rPr lang="en-GB" sz="3200" baseline="30000" dirty="0">
                <a:solidFill>
                  <a:schemeClr val="bg1"/>
                </a:solidFill>
              </a:rPr>
              <a:t>5</a:t>
            </a:r>
            <a:r>
              <a:rPr lang="en-GB" sz="3200" dirty="0">
                <a:solidFill>
                  <a:schemeClr val="bg1"/>
                </a:solidFill>
              </a:rPr>
              <a:t>, G. Matsiko</a:t>
            </a:r>
            <a:r>
              <a:rPr lang="en-GB" sz="3200" baseline="30000" dirty="0">
                <a:solidFill>
                  <a:schemeClr val="bg1"/>
                </a:solidFill>
              </a:rPr>
              <a:t>6</a:t>
            </a:r>
            <a:r>
              <a:rPr lang="en-GB" sz="3200" dirty="0">
                <a:solidFill>
                  <a:schemeClr val="bg1"/>
                </a:solidFill>
              </a:rPr>
              <a:t>, G. Ategeka</a:t>
            </a:r>
            <a:r>
              <a:rPr lang="en-GB" sz="3200" baseline="30000" dirty="0">
                <a:solidFill>
                  <a:schemeClr val="bg1"/>
                </a:solidFill>
              </a:rPr>
              <a:t>7</a:t>
            </a:r>
            <a:r>
              <a:rPr lang="en-GB" sz="3200" dirty="0">
                <a:solidFill>
                  <a:schemeClr val="bg1"/>
                </a:solidFill>
              </a:rPr>
              <a:t>, F. Tugumisirize</a:t>
            </a:r>
            <a:r>
              <a:rPr lang="en-GB" sz="3200" baseline="30000" dirty="0">
                <a:solidFill>
                  <a:schemeClr val="bg1"/>
                </a:solidFill>
              </a:rPr>
              <a:t>8</a:t>
            </a:r>
            <a:r>
              <a:rPr lang="en-GB" sz="3200" dirty="0">
                <a:solidFill>
                  <a:schemeClr val="bg1"/>
                </a:solidFill>
              </a:rPr>
              <a:t>, P. Elyanu</a:t>
            </a:r>
            <a:r>
              <a:rPr lang="en-GB" sz="3200" baseline="30000" dirty="0">
                <a:solidFill>
                  <a:schemeClr val="bg1"/>
                </a:solidFill>
              </a:rPr>
              <a:t>2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aseline="30000" dirty="0">
                <a:solidFill>
                  <a:schemeClr val="bg1"/>
                </a:solidFill>
              </a:rPr>
              <a:t>1</a:t>
            </a:r>
            <a:r>
              <a:rPr lang="en-GB" sz="3200" dirty="0">
                <a:solidFill>
                  <a:schemeClr val="bg1"/>
                </a:solidFill>
              </a:rPr>
              <a:t>Baylor College of Medicine Children's foundation-Uganda., Medical, Fort Portal, Uganda, </a:t>
            </a:r>
            <a:r>
              <a:rPr lang="en-GB" sz="3200" baseline="30000" dirty="0">
                <a:solidFill>
                  <a:schemeClr val="bg1"/>
                </a:solidFill>
              </a:rPr>
              <a:t>2</a:t>
            </a:r>
            <a:r>
              <a:rPr lang="en-GB" sz="3200" dirty="0">
                <a:solidFill>
                  <a:schemeClr val="bg1"/>
                </a:solidFill>
              </a:rPr>
              <a:t>Baylor College of Medicine Children's Foundation -Uganda, Research, Kampala, Uganda, </a:t>
            </a:r>
            <a:r>
              <a:rPr lang="en-GB" sz="3200" baseline="30000" dirty="0">
                <a:solidFill>
                  <a:schemeClr val="bg1"/>
                </a:solidFill>
              </a:rPr>
              <a:t>3</a:t>
            </a:r>
            <a:r>
              <a:rPr lang="en-GB" sz="3200" dirty="0">
                <a:solidFill>
                  <a:schemeClr val="bg1"/>
                </a:solidFill>
              </a:rPr>
              <a:t>Fort Portal Regional Referral Hospital, Psychosocial, Fort Portal, Uganda, </a:t>
            </a:r>
            <a:r>
              <a:rPr lang="en-GB" sz="3200" baseline="30000" dirty="0">
                <a:solidFill>
                  <a:schemeClr val="bg1"/>
                </a:solidFill>
              </a:rPr>
              <a:t>4</a:t>
            </a:r>
            <a:r>
              <a:rPr lang="en-GB" sz="3200" dirty="0">
                <a:solidFill>
                  <a:schemeClr val="bg1"/>
                </a:solidFill>
              </a:rPr>
              <a:t>Fort Portal Regional Referral Hospital, Records, Fort Portal, Uganda, </a:t>
            </a:r>
            <a:r>
              <a:rPr lang="en-GB" sz="3200" baseline="30000" dirty="0">
                <a:solidFill>
                  <a:schemeClr val="bg1"/>
                </a:solidFill>
              </a:rPr>
              <a:t>5</a:t>
            </a:r>
            <a:r>
              <a:rPr lang="en-GB" sz="3200" dirty="0">
                <a:solidFill>
                  <a:schemeClr val="bg1"/>
                </a:solidFill>
              </a:rPr>
              <a:t>Kabarole People Living with HIV Forum, Community, Fort Portal, Uganda, </a:t>
            </a:r>
            <a:r>
              <a:rPr lang="en-GB" sz="3200" baseline="30000" dirty="0">
                <a:solidFill>
                  <a:schemeClr val="bg1"/>
                </a:solidFill>
              </a:rPr>
              <a:t>6</a:t>
            </a:r>
            <a:r>
              <a:rPr lang="en-GB" sz="3200" dirty="0">
                <a:solidFill>
                  <a:schemeClr val="bg1"/>
                </a:solidFill>
              </a:rPr>
              <a:t>Hakibaale </a:t>
            </a:r>
            <a:r>
              <a:rPr lang="en-GB" sz="3200" dirty="0" err="1">
                <a:solidFill>
                  <a:schemeClr val="bg1"/>
                </a:solidFill>
              </a:rPr>
              <a:t>Kwemanyira</a:t>
            </a:r>
            <a:r>
              <a:rPr lang="en-GB" sz="3200" dirty="0">
                <a:solidFill>
                  <a:schemeClr val="bg1"/>
                </a:solidFill>
              </a:rPr>
              <a:t> Community Based Organization, C0mmunity, Fort Portal, Uganda, </a:t>
            </a:r>
            <a:r>
              <a:rPr lang="en-GB" sz="3200" baseline="30000" dirty="0">
                <a:solidFill>
                  <a:schemeClr val="bg1"/>
                </a:solidFill>
              </a:rPr>
              <a:t>7</a:t>
            </a:r>
            <a:r>
              <a:rPr lang="en-GB" sz="3200" dirty="0">
                <a:solidFill>
                  <a:schemeClr val="bg1"/>
                </a:solidFill>
              </a:rPr>
              <a:t>Fort Portal Regional Referral Hospital, Medical, Fort Portal, Uganda, </a:t>
            </a:r>
            <a:r>
              <a:rPr lang="en-GB" sz="3200" baseline="30000" dirty="0">
                <a:solidFill>
                  <a:schemeClr val="bg1"/>
                </a:solidFill>
              </a:rPr>
              <a:t>8</a:t>
            </a:r>
            <a:r>
              <a:rPr lang="en-GB" sz="3200" dirty="0">
                <a:solidFill>
                  <a:schemeClr val="bg1"/>
                </a:solidFill>
              </a:rPr>
              <a:t>Fort Portal Regional Referral Hospital, Administration, Fort Portal, Uganda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09061" y="2027813"/>
            <a:ext cx="16985641" cy="85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134303" y="3338521"/>
            <a:ext cx="7939834" cy="249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200" dirty="0">
              <a:solidFill>
                <a:srgbClr val="E7224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200" dirty="0">
              <a:solidFill>
                <a:srgbClr val="E7224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200" dirty="0">
              <a:solidFill>
                <a:srgbClr val="E7224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271257" y="3586188"/>
            <a:ext cx="10532505" cy="2502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FF0000"/>
                </a:solidFill>
              </a:rPr>
              <a:t>Conclusions:</a:t>
            </a:r>
            <a:r>
              <a:rPr lang="en-GB" sz="6000" dirty="0">
                <a:solidFill>
                  <a:srgbClr val="FF0000"/>
                </a:solidFill>
              </a:rPr>
              <a:t> 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0" dirty="0"/>
              <a:t>Stakeholder involvement and provision of patient-</a:t>
            </a:r>
            <a:r>
              <a:rPr lang="en-GB" sz="8000" dirty="0" err="1"/>
              <a:t>centered</a:t>
            </a:r>
            <a:r>
              <a:rPr lang="en-GB" sz="8000" dirty="0"/>
              <a:t> interventions can bridge the gap in viral load suppression among CHLIV to reach UNAIDS targets.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0" dirty="0"/>
              <a:t>Low availability and difficulty administering </a:t>
            </a:r>
            <a:r>
              <a:rPr lang="en-GB" sz="8000" dirty="0" err="1"/>
              <a:t>lopinavir</a:t>
            </a:r>
            <a:r>
              <a:rPr lang="en-GB" sz="8000" dirty="0"/>
              <a:t>/ritonavir require innovative solutions.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0" dirty="0"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FF0000"/>
                </a:solidFill>
                <a:latin typeface="Arial" panose="020B0604020202020204" pitchFamily="34" charset="0"/>
              </a:rPr>
              <a:t>Acknowledgement</a:t>
            </a: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71" y="3469657"/>
            <a:ext cx="19449446" cy="5226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346" y="9236411"/>
            <a:ext cx="19485871" cy="10115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346" y="20346192"/>
            <a:ext cx="19915487" cy="79177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19346" y="18802040"/>
            <a:ext cx="21137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Figure 3: Interventions to improve viral load suppression among 0-15yr olds at FPRRH Apr 2018-Apr 2019.</a:t>
            </a:r>
            <a:endParaRPr lang="en-GB" sz="5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60606" y="25626890"/>
            <a:ext cx="2226621" cy="2508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3527" y="25790399"/>
            <a:ext cx="2197981" cy="25086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55260" y="25790399"/>
            <a:ext cx="3014749" cy="2473568"/>
          </a:xfrm>
          <a:prstGeom prst="rect">
            <a:avLst/>
          </a:prstGeom>
        </p:spPr>
      </p:pic>
      <p:pic>
        <p:nvPicPr>
          <p:cNvPr id="10" name="V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039811" y="21793199"/>
            <a:ext cx="3697379" cy="36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405</Words>
  <Application>Microsoft Office PowerPoint</Application>
  <PresentationFormat>Benutzerdefiniert</PresentationFormat>
  <Paragraphs>52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30</cp:revision>
  <dcterms:created xsi:type="dcterms:W3CDTF">2016-06-23T11:49:10Z</dcterms:created>
  <dcterms:modified xsi:type="dcterms:W3CDTF">2020-07-01T07:39:47Z</dcterms:modified>
</cp:coreProperties>
</file>